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DD92-3437-4604-ACE6-4361BB5D6B6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40DF0-6D43-448C-9B24-AE90E3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60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57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6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4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0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59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2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5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6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5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3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0BDBF85-27CB-4E70-A011-2082EFECCE0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Z1Iu8YOfEw" TargetMode="External"/><Relationship Id="rId2" Type="http://schemas.openxmlformats.org/officeDocument/2006/relationships/hyperlink" Target="https://www.kenhub.com/en/library/anatomy/the-muscles-of-mast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2" y="997527"/>
            <a:ext cx="10058400" cy="3297382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m-KH" sz="28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វិទ្យាស្ថានជាតិអប់រំកាយ និងកីឡា</a:t>
            </a:r>
            <a:r>
              <a:rPr lang="km-KH" sz="2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/>
            </a:r>
            <a:br>
              <a:rPr lang="km-KH" sz="2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</a:br>
            <a:r>
              <a:rPr lang="km-KH" sz="2800" dirty="0" smtClean="0">
                <a:latin typeface="Tacteing" pitchFamily="2" charset="0"/>
                <a:cs typeface="Khmer OS Muol Light" panose="02000500000000020004" pitchFamily="2" charset="0"/>
              </a:rPr>
              <a:t/>
            </a:r>
            <a:br>
              <a:rPr lang="km-KH" sz="2800" dirty="0" smtClean="0">
                <a:latin typeface="Tacteing" pitchFamily="2" charset="0"/>
                <a:cs typeface="Khmer OS Muol Light" panose="02000500000000020004" pitchFamily="2" charset="0"/>
              </a:rPr>
            </a:br>
            <a:r>
              <a:rPr lang="en-US" sz="2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/>
            </a:r>
            <a:br>
              <a:rPr lang="en-US" sz="2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</a:br>
            <a:r>
              <a:rPr lang="km-KH" sz="28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សាច់ដុំទំពារ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m-KH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តួនាទី និងមុខងារសាច់ដុំទំពារ</a:t>
            </a:r>
            <a:endParaRPr lang="en-US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83" y="2056014"/>
            <a:ext cx="2011684" cy="3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lnSpc>
                <a:spcPct val="85000"/>
              </a:lnSpc>
              <a:spcBef>
                <a:spcPct val="0"/>
              </a:spcBef>
            </a:pP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Temporalis</a:t>
            </a: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/>
            </a:r>
            <a:b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55" y="1943245"/>
            <a:ext cx="4022725" cy="4022725"/>
          </a:xfr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៧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97280" y="1964002"/>
            <a:ext cx="5705302" cy="2134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Temporalis </a:t>
            </a:r>
            <a:r>
              <a:rPr kumimoji="0" lang="km-KH" altLang="en-US" sz="24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គឺជាសាច់ដុំរាងដូចស្លាបកង្ហារដែលរត់ពីចំហៀងនៃលលាដ៍ក្បាលទៅខាងក្រោយនៃថ្គាមខាងក្រោម ហើយជាប់ពាក់ព័ន្ធក្នុងការបិទមាត់ និងទំពារ។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918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lnSpc>
                <a:spcPct val="85000"/>
              </a:lnSpc>
              <a:spcBef>
                <a:spcPct val="0"/>
              </a:spcBef>
            </a:pP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Lateral pterygoid</a:t>
            </a: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/>
            </a:r>
            <a:b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70" y="2599857"/>
            <a:ext cx="3502430" cy="350243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៨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97281" y="1717954"/>
            <a:ext cx="5566756" cy="10727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Lateral pterygoid 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គឹជា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ដុំដែល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មានទីតាំងនៅផ្នែកកណ្តាលនៃថ្គាមក្រោមទ្វេភា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គី។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effectLst/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26" y="2267467"/>
            <a:ext cx="3662278" cy="36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lnSpc>
                <a:spcPct val="85000"/>
              </a:lnSpc>
              <a:spcBef>
                <a:spcPct val="0"/>
              </a:spcBef>
            </a:pP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Medial pterygoid</a:t>
            </a: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/>
            </a:r>
            <a:b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68" y="3591750"/>
            <a:ext cx="2685011" cy="2685011"/>
          </a:xfr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៩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97280" y="2231148"/>
            <a:ext cx="4682836" cy="10265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គឺជាសាច់ដុំរាងបួនជ្រុងដែលមានទីតាំងនៅ </a:t>
            </a:r>
            <a:r>
              <a:rPr lang="km-KH" alt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ចន្លោះលលា</a:t>
            </a:r>
            <a:r>
              <a:rPr lang="km-KH" alt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ដ៍</a:t>
            </a:r>
            <a:r>
              <a:rPr lang="km-KH" alt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ក្បាល។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effectLst/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33" y="1847768"/>
            <a:ext cx="4428993" cy="4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 smtClean="0"/>
              <a:t>ឯកសារយោង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www.kenhub.com/en/library/anatomy/the-muscles-of-mastication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youtu.be/cZ1Iu8YOfEw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១០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53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ក្រុមទី ១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km-KH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G5(1)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ឆេង ធីតា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G5(9)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ខុង សំប្រាថ្នា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G5(11)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គង់ ភូវង្ស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G5(12)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ឈិន ទីណា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8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មាតិកា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ក. និយមន័យ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									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១</a:t>
            </a:r>
          </a:p>
          <a:p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ខ. 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ឆ្អឹង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ថ្គាម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ក្រោម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Mandible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និង សន្លាក់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Temporomandibular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			២</a:t>
            </a:r>
            <a:endParaRPr lang="km-KH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គ. មុខងារបន្ថែមរបស់សាច់ដុំទំពា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រ							៤</a:t>
            </a:r>
          </a:p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ឃ. ប្រភេទសាច់ដុំទំពារ								៥</a:t>
            </a:r>
          </a:p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ង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 </a:t>
            </a:r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សាច់ដុំថ្ពាល់ (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Masseter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							៦</a:t>
            </a:r>
          </a:p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ច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Temporalis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									៧</a:t>
            </a:r>
          </a:p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ឆ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 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Lateral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pterygoid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								៨</a:t>
            </a:r>
          </a:p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ជ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 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Medial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pterygoid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								៩</a:t>
            </a:r>
          </a:p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ឈ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. 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ឯកសារយោង								១០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63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ក. និយមន័យ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94799"/>
            <a:ext cx="5705302" cy="360754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m-KH" sz="2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សាច់ដុំទំពារ គឺជាក្រុមនៃសាច់ដុំដែលទទួលខុសត្រូវចំពោះចលនាទំពារនៃ </a:t>
            </a:r>
            <a:r>
              <a:rPr lang="en-US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Mandible </a:t>
            </a:r>
            <a:r>
              <a:rPr lang="km-KH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នៅសន្លាក់ </a:t>
            </a:r>
            <a:r>
              <a:rPr lang="en-US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Temporomandibular (TMT)</a:t>
            </a:r>
            <a:r>
              <a:rPr lang="km-KH" sz="2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។</a:t>
            </a:r>
            <a:endParaRPr lang="en-US" sz="2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116" y="1845734"/>
            <a:ext cx="4056611" cy="405661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m-KH" sz="1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១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92814"/>
          </a:xfrm>
        </p:spPr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ខ. ឆ្ពឹងថ្គាមក្រោម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Mandible 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និង សន្លាក់ 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Temporomandibular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1752" y="1879282"/>
            <a:ext cx="3894303" cy="30602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38" y="1879282"/>
            <a:ext cx="4634942" cy="2987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0142" y="5550922"/>
            <a:ext cx="10082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សន្លាក់ </a:t>
            </a:r>
            <a:r>
              <a:rPr lang="en-US" sz="2400" spc="-5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Temporomandibular </a:t>
            </a:r>
            <a:r>
              <a:rPr lang="km-KH" sz="2400" spc="-5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គឺជាសន្លាក់ដែលភ្ជាប់</a:t>
            </a:r>
            <a:r>
              <a:rPr lang="km-KH" sz="2400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ឆ្អឹងថ្គាមរបស់អ្នកទៅនឹងលលាដ៍ក្បា</a:t>
            </a:r>
            <a:r>
              <a:rPr lang="km-KH" sz="2400" spc="-5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ល។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3255" y="4982785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ឆ្អឹងថ្គាមក្រោម </a:t>
            </a: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Mandible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63043" y="4982786"/>
            <a:ext cx="51503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សន្លាក់ </a:t>
            </a: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Temporomandibular</a:t>
            </a:r>
            <a:endParaRPr lang="km-KH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២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09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ខ. ឆ្ពឹ</a:t>
            </a:r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ងថ្គាម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ក្រោម</a:t>
            </a: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Mandible </a:t>
            </a:r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និង សន្លាក់ </a:t>
            </a: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Temporomandibular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16726"/>
            <a:ext cx="4278284" cy="365236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ពួកគេជួយបង្កើនដំណើរការនៃការញ៉ាំ ជួយសម្រួលក្នុងការកិនអាហារ ហើយថែមទាំងមានមុខងារប្រហាក់ប្រហែលនិងធ្មេញផងដែរ។</a:t>
            </a:r>
            <a:endParaRPr lang="en-US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roduction ID-51354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1324" y="2328052"/>
            <a:ext cx="5414356" cy="3045575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៣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00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គ. 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មុខងារបន្ថែមរបស់សាច់ដុំទំពារ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សាច់ដុំទំពារមិនត្រឹមតែជួយសម្រួលក្នុងការទំពារប៉ុណ្ណោះទេព្រមទាំងជួយការងារមួយចំនួនផងដែរដូចជា 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m-KH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បញ្ចេញសម្លេង</a:t>
            </a:r>
            <a:endParaRPr lang="en-US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84048" lvl="2" indent="0">
              <a:buNone/>
            </a:pPr>
            <a:endParaRPr lang="en-US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84048" lvl="2" indent="0">
              <a:buNone/>
            </a:pPr>
            <a:endParaRPr lang="en-US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កំលាំង (ទំពារ ខាំ និយាយ ...)</a:t>
            </a:r>
            <a:endParaRPr lang="en-US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84048" lvl="2" indent="0">
              <a:buNone/>
            </a:pPr>
            <a:endParaRPr lang="km-KH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ផ្លុំ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42" y="2671461"/>
            <a:ext cx="830968" cy="830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50" y="3857414"/>
            <a:ext cx="1538211" cy="10256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66" y="5167573"/>
            <a:ext cx="937227" cy="937227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៤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ឃ. ប្រភេទសាច់ដុំទំពារ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សាច់ដុំទំពារមាន ៤ ប្រភេទសំខាន់ៗគឹ ៖</a:t>
            </a:r>
          </a:p>
          <a:p>
            <a:pPr lvl="2">
              <a:lnSpc>
                <a:spcPct val="150000"/>
              </a:lnSpc>
              <a:buFont typeface="Trebuchet MS" panose="020B0603020202020204" pitchFamily="34" charset="0"/>
              <a:buChar char="-"/>
            </a:pP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សាច់ដុំថ្ពាល់ (</a:t>
            </a: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Masseter</a:t>
            </a:r>
            <a:r>
              <a:rPr lang="km-KH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)</a:t>
            </a:r>
            <a:endParaRPr lang="en-US" sz="24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lnSpc>
                <a:spcPct val="150000"/>
              </a:lnSpc>
              <a:buFont typeface="Trebuchet MS" panose="020B0603020202020204" pitchFamily="34" charset="0"/>
              <a:buChar char="-"/>
            </a:pP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Temporalis</a:t>
            </a:r>
          </a:p>
          <a:p>
            <a:pPr lvl="2">
              <a:lnSpc>
                <a:spcPct val="150000"/>
              </a:lnSpc>
              <a:buFont typeface="Trebuchet MS" panose="020B0603020202020204" pitchFamily="34" charset="0"/>
              <a:buChar char="-"/>
            </a:pP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Lateral pterygoid</a:t>
            </a:r>
          </a:p>
          <a:p>
            <a:pPr lvl="2">
              <a:lnSpc>
                <a:spcPct val="150000"/>
              </a:lnSpc>
              <a:buFont typeface="Trebuchet MS" panose="020B0603020202020204" pitchFamily="34" charset="0"/>
              <a:buChar char="-"/>
            </a:pPr>
            <a:r>
              <a:rPr 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Medial pterygoid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៥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lnSpc>
                <a:spcPct val="85000"/>
              </a:lnSpc>
              <a:spcBef>
                <a:spcPct val="0"/>
              </a:spcBef>
            </a:pP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សាច់ដុំថ្ពាល់ (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Masseter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/>
            </a:r>
            <a:b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47" y="1861602"/>
            <a:ext cx="1983971" cy="1983971"/>
          </a:xfr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៦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55716" y="1613571"/>
            <a:ext cx="5289666" cy="2134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សាច់ដុំថ្ពាល់ (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Masseter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) គឺជា</a:t>
            </a:r>
            <a:r>
              <a:rPr kumimoji="0" lang="km-KH" altLang="en-US" sz="24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សាច់ដុំដែលរត់កាត់ផ្នែកខាងក្រោយនៃថ្ពាល់ពីឆ្អឹង</a:t>
            </a:r>
            <a:r>
              <a:rPr lang="km-KH" altLang="en-US" sz="24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ថ្គាម</a:t>
            </a:r>
            <a:r>
              <a:rPr kumimoji="0" lang="km-KH" altLang="en-US" sz="24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ខាងលើទៅថ្គាមខាងក្រោមនៅសងខាង ហើយបិទថ្គាមនៅពេលទំពារ។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47" y="3900546"/>
            <a:ext cx="2327564" cy="23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7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361</TotalTime>
  <Words>373</Words>
  <Application>Microsoft Office PowerPoint</Application>
  <PresentationFormat>Widescreen</PresentationFormat>
  <Paragraphs>64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Calibri</vt:lpstr>
      <vt:lpstr>Calibri Light</vt:lpstr>
      <vt:lpstr>Khmer OS Battambang</vt:lpstr>
      <vt:lpstr>Khmer OS Muol Light</vt:lpstr>
      <vt:lpstr>Khmer OS Siemreap</vt:lpstr>
      <vt:lpstr>Khmer OS Wat Phnom</vt:lpstr>
      <vt:lpstr>MoolBoran</vt:lpstr>
      <vt:lpstr>Tacteing</vt:lpstr>
      <vt:lpstr>Trebuchet MS</vt:lpstr>
      <vt:lpstr>Wingdings</vt:lpstr>
      <vt:lpstr>Retrospect</vt:lpstr>
      <vt:lpstr>វិទ្យាស្ថានជាតិអប់រំកាយ និងកីឡា   សាច់ដុំទំពារ</vt:lpstr>
      <vt:lpstr>ក្រុមទី ១</vt:lpstr>
      <vt:lpstr>មាតិកា</vt:lpstr>
      <vt:lpstr>ក. និយមន័យ</vt:lpstr>
      <vt:lpstr>ខ. ឆ្ពឹងថ្គាមក្រោម Mandible និង សន្លាក់ Temporomandibular</vt:lpstr>
      <vt:lpstr>ខ. ឆ្ពឹងថ្គាមក្រោម Mandible និង សន្លាក់ Temporomandibular</vt:lpstr>
      <vt:lpstr>គ. មុខងារបន្ថែមរបស់សាច់ដុំទំពារ</vt:lpstr>
      <vt:lpstr>ឃ. ប្រភេទសាច់ដុំទំពារ</vt:lpstr>
      <vt:lpstr>សាច់ដុំថ្ពាល់ (Masseter) </vt:lpstr>
      <vt:lpstr>Temporalis </vt:lpstr>
      <vt:lpstr>Lateral pterygoid </vt:lpstr>
      <vt:lpstr>Medial pterygoid </vt:lpstr>
      <vt:lpstr>ឯកសារយោង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វិទ្យាស្ថានជាតិអប់រំកាយ និងកីឡា ប្រព័ន្ធសាច់ដុំ</dc:title>
  <dc:creator>Sambrathna</dc:creator>
  <cp:lastModifiedBy>Sambrathna</cp:lastModifiedBy>
  <cp:revision>72</cp:revision>
  <dcterms:created xsi:type="dcterms:W3CDTF">2022-11-23T00:09:42Z</dcterms:created>
  <dcterms:modified xsi:type="dcterms:W3CDTF">2022-11-25T02:44:56Z</dcterms:modified>
</cp:coreProperties>
</file>